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4" r:id="rId4"/>
    <p:sldId id="260" r:id="rId5"/>
    <p:sldId id="261" r:id="rId6"/>
    <p:sldId id="262" r:id="rId7"/>
    <p:sldId id="265" r:id="rId8"/>
    <p:sldId id="266" r:id="rId9"/>
    <p:sldId id="268" r:id="rId10"/>
    <p:sldId id="269" r:id="rId11"/>
    <p:sldId id="263" r:id="rId12"/>
    <p:sldId id="270" r:id="rId13"/>
    <p:sldId id="273" r:id="rId14"/>
    <p:sldId id="271" r:id="rId15"/>
    <p:sldId id="272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BA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48" d="100"/>
          <a:sy n="48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D2E-4C70-42CF-9FC7-8CAB65DEEA7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57D4-1187-4533-A066-EE2BDBA5E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D2E-4C70-42CF-9FC7-8CAB65DEEA7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57D4-1187-4533-A066-EE2BDBA5E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D2E-4C70-42CF-9FC7-8CAB65DEEA7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57D4-1187-4533-A066-EE2BDBA5E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D2E-4C70-42CF-9FC7-8CAB65DEEA7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57D4-1187-4533-A066-EE2BDBA5E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D2E-4C70-42CF-9FC7-8CAB65DEEA7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57D4-1187-4533-A066-EE2BDBA5E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D2E-4C70-42CF-9FC7-8CAB65DEEA7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57D4-1187-4533-A066-EE2BDBA5E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D2E-4C70-42CF-9FC7-8CAB65DEEA7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57D4-1187-4533-A066-EE2BDBA5E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D2E-4C70-42CF-9FC7-8CAB65DEEA7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57D4-1187-4533-A066-EE2BDBA5E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D2E-4C70-42CF-9FC7-8CAB65DEEA7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57D4-1187-4533-A066-EE2BDBA5E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D2E-4C70-42CF-9FC7-8CAB65DEEA7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57D4-1187-4533-A066-EE2BDBA5E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D2E-4C70-42CF-9FC7-8CAB65DEEA7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57D4-1187-4533-A066-EE2BDBA5E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25D2E-4C70-42CF-9FC7-8CAB65DEEA7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E57D4-1187-4533-A066-EE2BDBA5E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club.ru/index.php?page=book&amp;id=2685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club.ru/index.php?page=book&amp;id=36334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club.ru/index.php?page=book&amp;id=48846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club.ru/index.php?page=book&amp;id=7690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ographe.ru/uchenie/jon-keins" TargetMode="External"/><Relationship Id="rId2" Type="http://schemas.openxmlformats.org/officeDocument/2006/relationships/hyperlink" Target="https://www.nkj.ru/archive/articles/10216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iographe.ru/uchenie/jon-kein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omsu.ru/" TargetMode="External"/><Relationship Id="rId2" Type="http://schemas.openxmlformats.org/officeDocument/2006/relationships/hyperlink" Target="http://www.biblioclub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tudref.com/446387/ekonomika/ekonomicheskoe_uchenie_keyns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ref.com/446387/ekonomika/ekonomicheskoe_uchenie_keyns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club.ru/index.php?page=book&amp;id=2681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club.ru/index.php?page=book&amp;id=61251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club.ru/index.php?page=book&amp;id=10352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club.ru/index.php?page=book&amp;id=57641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club.ru/index.php?page=book&amp;id=44588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club.ru/index.php?page=book&amp;id=59885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1470025"/>
          </a:xfrm>
        </p:spPr>
        <p:txBody>
          <a:bodyPr>
            <a:normAutofit/>
          </a:bodyPr>
          <a:lstStyle/>
          <a:p>
            <a:r>
              <a:rPr lang="ru" sz="5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Gr" pitchFamily="82" charset="-52"/>
                <a:ea typeface="Arial"/>
                <a:cs typeface="Arial"/>
                <a:sym typeface="Arial"/>
              </a:rPr>
              <a:t>Джон Мейнард Кейнс </a:t>
            </a:r>
            <a:endParaRPr lang="ru-RU" sz="5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ntiqueGr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500438"/>
            <a:ext cx="7286676" cy="2138362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Open Sans"/>
                <a:cs typeface="Times New Roman" pitchFamily="18" charset="0"/>
                <a:sym typeface="Open Sans"/>
              </a:rPr>
              <a:t>« </a:t>
            </a:r>
            <a:r>
              <a:rPr lang="ru-RU" b="1" i="1" dirty="0" smtClean="0">
                <a:solidFill>
                  <a:schemeClr val="bg1"/>
                </a:solidFill>
                <a:latin typeface="Century Gothic" pitchFamily="34" charset="0"/>
                <a:ea typeface="Comic Sans MS"/>
                <a:cs typeface="Comic Sans MS"/>
                <a:sym typeface="Comic Sans MS"/>
              </a:rPr>
              <a:t>Экономическая теория не есть набор уже готовых рекомендаций, применимых непосредственно в хозяйственной политике. Она является скорее методом, чем учением, интеллектуальным инструментом, техникой мышления, помогая тому, кто владеет ею, приходить к правильным заключениям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Open Sans"/>
                <a:cs typeface="Times New Roman" pitchFamily="18" charset="0"/>
                <a:sym typeface="Open Sans"/>
              </a:rPr>
              <a:t> »</a:t>
            </a:r>
            <a:r>
              <a:rPr lang="ru-RU" b="1" i="1" dirty="0" smtClean="0">
                <a:solidFill>
                  <a:schemeClr val="bg1"/>
                </a:solidFill>
                <a:latin typeface="Century Gothic" pitchFamily="34" charset="0"/>
                <a:ea typeface="Comic Sans MS"/>
                <a:cs typeface="Comic Sans MS"/>
                <a:sym typeface="Comic Sans MS"/>
              </a:rPr>
              <a:t>.</a:t>
            </a:r>
          </a:p>
          <a:p>
            <a:pPr lvl="0" algn="just"/>
            <a:r>
              <a:rPr lang="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Arial"/>
                <a:cs typeface="Arial"/>
                <a:sym typeface="Arial"/>
              </a:rPr>
              <a:t>                                                       Джон Мейнард Кейнс </a:t>
            </a:r>
            <a:endParaRPr lang="ru-RU" b="1" i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Comic Sans MS"/>
              <a:cs typeface="Comic Sans MS"/>
              <a:sym typeface="Comic Sans MS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357166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БИБЛИОТЕКА ОМСКОГО ГОСУДАРСТВЕННОГО УНИВЕРСИТЕТА </a:t>
            </a:r>
            <a:r>
              <a:rPr lang="ru-RU" b="1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им. Ф.М</a:t>
            </a:r>
            <a:r>
              <a:rPr lang="ru-RU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r>
              <a:rPr lang="ru-RU" b="1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Достоевского</a:t>
            </a:r>
            <a:endParaRPr lang="ru-RU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Рисунок 6" descr="N:\00 Библиотекарю\Новый стиль ОмГУ\Логотип ОмГУ им. Ф.М. Достоевского\Вертикальный\Сокращенный\Цветной\Логотип ОмГУ_цветной_Монтажная область 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42" y="40722"/>
            <a:ext cx="2222064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72;p31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500034" y="1928802"/>
            <a:ext cx="1428750" cy="2038350"/>
          </a:xfrm>
          <a:prstGeom prst="rect">
            <a:avLst/>
          </a:prstGeom>
          <a:noFill/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1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Хикс</a:t>
            </a:r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, Д. Р. </a:t>
            </a: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Господин Кейнс и «классики»: попытка интерпретации / Д. Р. </a:t>
            </a:r>
            <a:r>
              <a:rPr lang="ru-RU" sz="1600" dirty="0" err="1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Хикс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. – Москва : </a:t>
            </a:r>
            <a:r>
              <a:rPr lang="ru-RU" sz="1600" dirty="0" err="1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Директ-Медиа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, 2007. – 15 с. – URL:</a:t>
            </a:r>
            <a:r>
              <a:rPr lang="ru-RU" sz="1600" b="1" dirty="0" smtClean="0">
                <a:uFill>
                  <a:noFill/>
                </a:uFill>
                <a:latin typeface="Arial" pitchFamily="34" charset="0"/>
                <a:ea typeface="Open Sans"/>
                <a:cs typeface="Arial" pitchFamily="34" charset="0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sz="1600" b="1" u="sng" dirty="0" smtClean="0">
                <a:latin typeface="Arial" pitchFamily="34" charset="0"/>
                <a:ea typeface="Open Sans"/>
                <a:cs typeface="Arial" pitchFamily="34" charset="0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val="tx"/>
                    </a:ext>
                  </a:extLst>
                </a:hlinkClick>
              </a:rPr>
              <a:t>https://biblioclub.ru/index.php?page=book&amp;id=26852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 (дата обращения: 30.06.2021). – Режим доступа: Университетская библиотека </a:t>
            </a:r>
            <a:r>
              <a:rPr lang="ru-RU" sz="1600" dirty="0" err="1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онлайн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: электронно-библиотечная система. - Текст : электронный.</a:t>
            </a:r>
            <a:endParaRPr lang="ru-RU" sz="1600" dirty="0"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1785926"/>
            <a:ext cx="650085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50000"/>
              </a:lnSpc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Джон Ричард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Хикс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(1904 - 1989) - один из наиболее из­вестных и влиятельных представителей современной бур­жуазной политической экономии. </a:t>
            </a:r>
          </a:p>
          <a:p>
            <a:pPr lvl="0" indent="457200" algn="just">
              <a:lnSpc>
                <a:spcPct val="150000"/>
              </a:lnSpc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Статья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Хикса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Господин Кейнс и классики. Попытка интерпретации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»,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опубликованная в апреле 1937 г., явилась одним из наиболее значимых откликов на книгу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Кейнса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Общая теория занятости, процента и денег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. В этой статье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Хикс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предложил математическое выражение и графическую иллюстрацию концепции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Кейнса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. Предложенная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Хиксом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интерпретация очень скоро стала хрестоматийной, и с тех пор многие поколения экономистов знакомятся с теорией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Кейнса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по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Хиксу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. 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78;p3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214282" y="1714488"/>
            <a:ext cx="1429200" cy="2038350"/>
          </a:xfrm>
          <a:prstGeom prst="rect">
            <a:avLst/>
          </a:prstGeom>
          <a:noFill/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142852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	Шестаков, В. П. </a:t>
            </a:r>
            <a:r>
              <a:rPr lang="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Джон Мейнард Кейнс и судьба европейского интеллектуализма: избранные труды / В. П. Шестаков. – Санкт-Петербург : Алетейя, 2015. – 172 с. : ил. – URL:</a:t>
            </a:r>
            <a:r>
              <a:rPr lang="ru" sz="1600" dirty="0" smtClean="0">
                <a:uFill>
                  <a:noFill/>
                </a:uFill>
                <a:latin typeface="Arial" pitchFamily="34" charset="0"/>
                <a:ea typeface="Open Sans"/>
                <a:cs typeface="Arial" pitchFamily="34" charset="0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" sz="1600" b="1" u="sng" dirty="0" smtClean="0">
                <a:latin typeface="Arial" pitchFamily="34" charset="0"/>
                <a:ea typeface="Open Sans"/>
                <a:cs typeface="Arial" pitchFamily="34" charset="0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val="tx"/>
                    </a:ext>
                  </a:extLst>
                </a:hlinkClick>
              </a:rPr>
              <a:t>https://biblioclub.ru/index.php?page=book&amp;id=363348</a:t>
            </a:r>
            <a:r>
              <a:rPr lang="ru" sz="1600" b="1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(дата обращения: 24.06.2021). – Режим доступа: Университетская библиотека онлайн: электронно-библиотечная система. – ISBN 978-5-9905980-3-4. – Текст : электронный.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1500174"/>
            <a:ext cx="7215238" cy="4926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buClr>
                <a:schemeClr val="dk1"/>
              </a:buClr>
              <a:buSzPts val="1100"/>
            </a:pP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Эта книга описывает жизнь и научное творчество известного английского экономиста Джона  </a:t>
            </a:r>
            <a:r>
              <a:rPr lang="ru-RU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Кейнса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 По своему влиянию на экономическую теорию он не без основания сравнивается с Карлом Марксом. Эта книга представляет собой избранные работы Д.М. </a:t>
            </a:r>
            <a:r>
              <a:rPr lang="ru-RU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Кейнса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статьи о России. Об экономической теории </a:t>
            </a:r>
            <a:r>
              <a:rPr lang="ru-RU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Кейнса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существует множество трудов на всех языках мира. Но некоторые аспекты биографии ученого, его частная жизнь не менее интересны. </a:t>
            </a:r>
          </a:p>
          <a:p>
            <a:pPr lvl="0"/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 	Из содержания:					</a:t>
            </a:r>
          </a:p>
          <a:p>
            <a:pPr lvl="0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Глава 1. ЭТАПЫ ЖИЗНЕННОГО ПУТИ</a:t>
            </a:r>
            <a:endParaRPr lang="ru-RU" sz="1400" u="sng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Глава 2. КЕЙНС И КЕМБРИДЖСКИЕ «АПОСТОЛЫ»</a:t>
            </a:r>
            <a:endParaRPr lang="ru-RU" sz="1400" u="sng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Глава 3. КЕЙНС КАК ФИЛОСОФ</a:t>
            </a:r>
            <a:endParaRPr lang="ru-RU" sz="1400" u="sng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Глава 4. БЕГСТВО ИЗ БЛУМСБЕРИ</a:t>
            </a:r>
            <a:endParaRPr lang="ru-RU" sz="1400" u="sng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Глава 5. ЛИДИЯ И МЕЙНАРД: ЛЮБОВЬ, БАЛЕТ И ИНТЕЛЛЕКТ</a:t>
            </a:r>
            <a:endParaRPr lang="ru-RU" sz="1400" u="sng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Лидия </a:t>
            </a:r>
            <a:r>
              <a:rPr lang="ru-RU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Лопухова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от ученицы до танцовщицы</a:t>
            </a:r>
          </a:p>
          <a:p>
            <a:pPr lvl="0"/>
            <a:r>
              <a:rPr lang="ru-RU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Дягилевкие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сезоны в Англии</a:t>
            </a:r>
            <a:endParaRPr lang="ru-RU" sz="1400" u="sng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Кейнс и русский балет</a:t>
            </a:r>
            <a:endParaRPr lang="ru-RU" sz="1400" u="sng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Глава 6. КЕЙНС И РОССИЯ: НАДЕЖДЫ И РАЗОЧАРОВАНИЯ</a:t>
            </a:r>
            <a:endParaRPr lang="ru-RU" sz="1400" u="sng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Поездка в Россию</a:t>
            </a:r>
            <a:endParaRPr lang="ru-RU" sz="1400" u="sng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Русские в окружении </a:t>
            </a:r>
            <a:r>
              <a:rPr lang="ru-RU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Кейнса</a:t>
            </a:r>
            <a:endParaRPr lang="ru-RU" sz="1400" u="sng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Глава 7. КЕЙНС И ВИТТГЕНШТЕЙН: ДРУЖБА ФИЛОСОФА И ЭКОНОМИСТА</a:t>
            </a:r>
            <a:endParaRPr lang="ru-RU" sz="1400" u="sng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Глава 8. КЕЙНС КАК ЭКОНОМИСТ</a:t>
            </a:r>
            <a:endParaRPr lang="ru-RU" sz="1400" u="sng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Глава 9. КЕЙНС КАК КОЛЛЕКЦИОНЕР И МЕЦЕНАТ</a:t>
            </a:r>
            <a:endParaRPr lang="ru-RU" sz="1400" u="sng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Глава 10. КЕЙНС И ЕГО ИНТЕЛЛЕКТУАЛЬНОЕ ОКРУЖЕНИЕ</a:t>
            </a:r>
            <a:endParaRPr lang="ru-RU" sz="1400" u="sng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395536" y="1844824"/>
            <a:ext cx="1080120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Шестаков В.П.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4;p3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285720" y="1928802"/>
            <a:ext cx="1428750" cy="20383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285728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Экономическая история мира</a:t>
            </a: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:</a:t>
            </a:r>
            <a:r>
              <a:rPr lang="ru-RU" sz="1600" dirty="0" smtClean="0">
                <a:solidFill>
                  <a:schemeClr val="dk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в 5 томах / под общ. ред. М. В. </a:t>
            </a:r>
            <a:r>
              <a:rPr lang="ru-RU" sz="1600" dirty="0" err="1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Конотопова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. – 3-е изд., доп. и </a:t>
            </a:r>
            <a:r>
              <a:rPr lang="ru-RU" sz="1600" dirty="0" err="1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дораб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. – Санкт-Петербург : </a:t>
            </a:r>
            <a:r>
              <a:rPr lang="ru-RU" sz="1600" dirty="0" err="1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Алетейя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, 2018. – Том 5. – 589 с. – URL:</a:t>
            </a:r>
            <a:r>
              <a:rPr lang="ru-RU" sz="1600" dirty="0" smtClean="0">
                <a:uFill>
                  <a:noFill/>
                </a:uFill>
                <a:latin typeface="Arial" pitchFamily="34" charset="0"/>
                <a:ea typeface="Open Sans"/>
                <a:cs typeface="Arial" pitchFamily="34" charset="0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sz="1600" b="1" u="sng" dirty="0" smtClean="0">
                <a:latin typeface="Arial" pitchFamily="34" charset="0"/>
                <a:ea typeface="Open Sans"/>
                <a:cs typeface="Arial" pitchFamily="34" charset="0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val="tx"/>
                    </a:ext>
                  </a:extLst>
                </a:hlinkClick>
              </a:rPr>
              <a:t>https://biblioclub.ru/index.php?page=book&amp;id=488468</a:t>
            </a:r>
            <a:r>
              <a:rPr lang="ru-RU" sz="1600" b="1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(дата обращения: 30.06.2021). – Режим доступа: Университетская библиотека </a:t>
            </a:r>
            <a:r>
              <a:rPr lang="ru-RU" sz="1600" dirty="0" err="1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онлайн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: электронно-библиотечная система.  – ISBN 978-5-907030-29-9. – Текст : электронный.</a:t>
            </a:r>
            <a:endParaRPr lang="ru-RU" sz="1600" dirty="0"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571612"/>
            <a:ext cx="7143800" cy="4535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Издание впервые объединяет историю развития мирового хозяйства и историю экономической мысли, включая философские концепции классиков экономической науки и экономические взгляды знаменитых философов. </a:t>
            </a:r>
          </a:p>
          <a:p>
            <a:pPr lvl="0" indent="457200" algn="just"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третьей главе  представлены экономические взгляды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Дж.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Кейнса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indent="457200" algn="just"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70-х гг. XIX в. в экономической теории господствовал микроэкономический подход. В центр анализа помещается экономический субъект (потребитель или фирма), который максимизирует свою выгоду. Предполагалось, что экономические субъекты функционируют в условиях совершенной конкуренции, где эффективность функционирования фирмы отождествлялась с эффективностью функционирования экономики в целом. Этот подход подразумевал рациональное распределение ресурсов в народном хозяйстве и, по существу, не допускал возможности длительного нарушения равновесия экономической системы.</a:t>
            </a:r>
          </a:p>
          <a:p>
            <a:pPr lvl="0" indent="457200" algn="just"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Эти постулаты были поставлены под сомнение английским экономистом Дж.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Кейнсом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Во главу угла Кейнс поставил исследование зависимостей и пропорций между совокупными народнохозяйственными величинами: национальным доходом, сбережениями, инвестициями, совокупным спросом – и главную задачу видел в достижении общенациональных экономических пропорций.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1;p34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285720" y="1071546"/>
            <a:ext cx="2791024" cy="255977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3857628"/>
            <a:ext cx="3071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1600" i="1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Чета Кейнсов, изображенная на картине У. Робертса. 1935 год.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14290"/>
            <a:ext cx="5643602" cy="6058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ru-RU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Джон Мейнард Кейнс</a:t>
            </a:r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был чрезвычайно многогранной личностью: не только экономист, но и философ, любитель литературы, музыки, живописи и театра.</a:t>
            </a:r>
          </a:p>
          <a:p>
            <a:pPr lvl="0" algn="just">
              <a:lnSpc>
                <a:spcPct val="120000"/>
              </a:lnSpc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	Еще студентом он переводил с латыни стихи средневековых поэтов. </a:t>
            </a:r>
          </a:p>
          <a:p>
            <a:pPr lvl="0" indent="457200" algn="just">
              <a:lnSpc>
                <a:spcPct val="120000"/>
              </a:lnSpc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Огромное место в его жизни, особенно в первой ее половине, занимала дружба с членами известного объединения английских интеллектуалов, художников и писателей - </a:t>
            </a: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Блумсберийского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клуба. Будучи богатым человеком, он выступал и как крупнейший меценат, помогавший своим </a:t>
            </a: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блумсберийцам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, и не только им, покупал картины многих других художников-современников, а позднее спонсировал театральные постановки, в особенности балет. </a:t>
            </a:r>
          </a:p>
          <a:p>
            <a:pPr lvl="0" indent="457200" algn="just">
              <a:lnSpc>
                <a:spcPct val="120000"/>
              </a:lnSpc>
            </a:pPr>
            <a:r>
              <a:rPr lang="ru-RU" b="1" i="1" dirty="0" smtClean="0">
                <a:solidFill>
                  <a:srgbClr val="FFC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Лидия </a:t>
            </a:r>
            <a:r>
              <a:rPr lang="ru-RU" b="1" i="1" dirty="0" err="1" smtClean="0">
                <a:solidFill>
                  <a:srgbClr val="FFC000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Лопухова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, покорившая </a:t>
            </a: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Кейнса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и ставшая его женой, как бы замкнула круг его занятий. Она соединила его профессиональные интересы, связанные с экономикой, с бескорыстной любовью к искусству. И этим очень интересны их отношения.</a:t>
            </a:r>
            <a:endParaRPr lang="ru-RU" sz="1600" dirty="0">
              <a:solidFill>
                <a:schemeClr val="bg1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7;p35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428596" y="1643050"/>
            <a:ext cx="1800000" cy="2520000"/>
          </a:xfrm>
          <a:prstGeom prst="rect">
            <a:avLst/>
          </a:prstGeom>
          <a:noFill/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285728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Осадчая И. 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Джон Мейнард Кейнс и Лидия. Великий реформатор капитализма и балет / И. Осадчая //Наука и жизнь. - 2007. - № 5. -С. 2-7.  – URL:</a:t>
            </a:r>
            <a:r>
              <a:rPr lang="ru-RU" sz="1600" dirty="0" smtClean="0">
                <a:uFill>
                  <a:noFill/>
                </a:uFill>
                <a:latin typeface="Arial" pitchFamily="34" charset="0"/>
                <a:ea typeface="Open Sans"/>
                <a:cs typeface="Arial" pitchFamily="34" charset="0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sz="1600" b="1" u="sng" dirty="0" smtClean="0">
                <a:latin typeface="Arial" pitchFamily="34" charset="0"/>
                <a:ea typeface="Open Sans"/>
                <a:cs typeface="Arial" pitchFamily="34" charset="0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val="tx"/>
                    </a:ext>
                  </a:extLst>
                </a:hlinkClick>
              </a:rPr>
              <a:t>https://biblioclub.ru/index.php?page=book&amp;id=76901</a:t>
            </a:r>
            <a:r>
              <a:rPr lang="ru-RU" sz="1600" b="1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. 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– Режим доступа: Университетская библиотека </a:t>
            </a:r>
            <a:r>
              <a:rPr lang="ru-RU" sz="1600" dirty="0" err="1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онлайн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: электронно-библиотечная система. - ISSN 0028-1263. – Текст : электронный.</a:t>
            </a:r>
            <a:endParaRPr lang="ru-RU" sz="1600" dirty="0"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1714488"/>
            <a:ext cx="628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Автор рассказывает много интересного о судьбе жены великого экономиста - замечательной женщины и балерины из антрепризы известного пропагандиста всего нового в русском искусстве Сергея  Дягилева - Лидии Лопуховой.  О роли, которую она сыграла в жизни </a:t>
            </a: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Кейнса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Лидия </a:t>
            </a: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Лопухова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“муза”, казалось бы, сухого теоретика-экономиста и жесткого государственного деятеля? В том-то и дело, что подобное представление о </a:t>
            </a: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Кейнсе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лишь часть правды о нем как о человеке. 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Google Shape;199;p35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3635896" y="4293096"/>
            <a:ext cx="4224801" cy="23431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7" name="Google Shape;200;p35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448708" y="4369272"/>
            <a:ext cx="2350740" cy="226694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8429684" cy="353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14000"/>
              </a:lnSpc>
            </a:pPr>
            <a:r>
              <a:rPr lang="ru-RU" sz="1600" dirty="0" smtClean="0">
                <a:solidFill>
                  <a:schemeClr val="dk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Труды </a:t>
            </a:r>
            <a:r>
              <a:rPr lang="ru-RU" sz="20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Джона </a:t>
            </a:r>
            <a:r>
              <a:rPr lang="ru-RU" sz="20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Кейнса</a:t>
            </a:r>
            <a:r>
              <a:rPr lang="ru-RU" sz="20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(ныне это 33 тома полного собрания сочинений) и главная его работа «Общая теория занятости, процента и денег» для одних стали неисчерпаемым источником вдохновения и поисков новых применений его теоретических принципов в условиях меняющейся действительности, для других - материалом критики, но, так или иначе, его труды явились поистине движущим мотором современного развития экономической теории.</a:t>
            </a:r>
          </a:p>
          <a:p>
            <a:pPr lvl="0" indent="457200" algn="just">
              <a:lnSpc>
                <a:spcPct val="114000"/>
              </a:lnSpc>
            </a:pPr>
            <a:r>
              <a:rPr lang="ru-RU" sz="1600" dirty="0" smtClean="0">
                <a:solidFill>
                  <a:schemeClr val="dk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Как писал известный сторонник кейнсианства Дон </a:t>
            </a:r>
            <a:r>
              <a:rPr lang="ru-RU" sz="1600" dirty="0" err="1" smtClean="0">
                <a:solidFill>
                  <a:schemeClr val="dk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Патинкин</a:t>
            </a:r>
            <a:r>
              <a:rPr lang="ru-RU" sz="1600" dirty="0" smtClean="0">
                <a:solidFill>
                  <a:schemeClr val="dk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: «В истории современных экономических идей «Общая теория» </a:t>
            </a:r>
            <a:r>
              <a:rPr lang="ru-RU" sz="1600" dirty="0" err="1" smtClean="0">
                <a:solidFill>
                  <a:schemeClr val="dk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  <a:hlinkClick r:id="rId2"/>
              </a:rPr>
              <a:t>Кейнса</a:t>
            </a:r>
            <a:r>
              <a:rPr lang="ru-RU" sz="1600" dirty="0" smtClean="0">
                <a:solidFill>
                  <a:schemeClr val="dk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знаменита не только революцией, которую она вызвала в макроэкономике, но и тем легендарным процессом критики и дискуссий, который сопровождал ее развитие». По сей день «Общая теория» остается произведением, самым упоминаемым в современной экономической литературе.</a:t>
            </a:r>
            <a:endParaRPr lang="ru-RU" sz="1600" dirty="0">
              <a:solidFill>
                <a:schemeClr val="dk1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143380"/>
            <a:ext cx="8215370" cy="205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30000"/>
              </a:lnSpc>
            </a:pPr>
            <a:r>
              <a:rPr lang="ru-RU" sz="1600" dirty="0" smtClean="0">
                <a:solidFill>
                  <a:schemeClr val="dk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Идеи Джона </a:t>
            </a:r>
            <a:r>
              <a:rPr lang="ru-RU" sz="1600" dirty="0" err="1" smtClean="0">
                <a:solidFill>
                  <a:schemeClr val="dk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Мейнарда</a:t>
            </a:r>
            <a:r>
              <a:rPr lang="ru-RU" sz="1600" dirty="0" smtClean="0">
                <a:solidFill>
                  <a:schemeClr val="dk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ru-RU" sz="1600" dirty="0" err="1" smtClean="0">
                <a:solidFill>
                  <a:schemeClr val="dk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Кейнса</a:t>
            </a:r>
            <a:r>
              <a:rPr lang="ru-RU" sz="1600" dirty="0" smtClean="0">
                <a:solidFill>
                  <a:schemeClr val="dk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оказали большое влияние на всю мировую экономику, образовалось даже направление названное в честь его создателя — </a:t>
            </a:r>
            <a:r>
              <a:rPr lang="ru-RU" sz="1600" b="1" i="1" dirty="0" smtClean="0">
                <a:solidFill>
                  <a:schemeClr val="dk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кейнсианством</a:t>
            </a:r>
            <a:r>
              <a:rPr lang="ru-RU" sz="1600" dirty="0" smtClean="0">
                <a:solidFill>
                  <a:schemeClr val="dk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.</a:t>
            </a:r>
            <a:r>
              <a:rPr lang="ru-RU" sz="1600" b="1" i="1" dirty="0" smtClean="0">
                <a:solidFill>
                  <a:schemeClr val="dk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ru-RU" sz="1600" b="1" dirty="0" smtClean="0">
                <a:solidFill>
                  <a:schemeClr val="dk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Журнал </a:t>
            </a:r>
            <a:r>
              <a:rPr lang="ru-RU" sz="1600" b="1" dirty="0" err="1" smtClean="0">
                <a:solidFill>
                  <a:schemeClr val="dk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Time</a:t>
            </a:r>
            <a:r>
              <a:rPr lang="ru-RU" sz="1600" b="1" dirty="0" smtClean="0">
                <a:solidFill>
                  <a:schemeClr val="dk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подводил итог столетия в 1999 году, и </a:t>
            </a:r>
            <a:r>
              <a:rPr lang="ru-RU" sz="1600" b="1" dirty="0" smtClean="0">
                <a:solidFill>
                  <a:schemeClr val="dk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признал </a:t>
            </a:r>
            <a:r>
              <a:rPr lang="ru-RU" sz="1600" b="1" dirty="0" smtClean="0">
                <a:solidFill>
                  <a:schemeClr val="dk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  <a:hlinkClick r:id="rId3"/>
              </a:rPr>
              <a:t>Джона </a:t>
            </a:r>
            <a:r>
              <a:rPr lang="ru-RU" sz="1600" b="1" dirty="0" err="1" smtClean="0">
                <a:solidFill>
                  <a:schemeClr val="dk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  <a:hlinkClick r:id="rId3"/>
              </a:rPr>
              <a:t>Кейнса</a:t>
            </a:r>
            <a:r>
              <a:rPr lang="ru-RU" sz="1600" b="1" dirty="0" smtClean="0">
                <a:solidFill>
                  <a:schemeClr val="dk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  <a:hlinkClick r:id="rId3"/>
              </a:rPr>
              <a:t> </a:t>
            </a:r>
            <a:r>
              <a:rPr lang="ru-RU" sz="1600" b="1" dirty="0" smtClean="0">
                <a:solidFill>
                  <a:schemeClr val="dk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одним из важнейших людей века.</a:t>
            </a:r>
            <a:r>
              <a:rPr lang="ru-RU" sz="1600" b="1" i="1" dirty="0" smtClean="0">
                <a:solidFill>
                  <a:schemeClr val="dk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Концепции ученого привели к созданию таких мировых институтов, как Мировой валютный фонд и Банк реконструкции и развития.  </a:t>
            </a:r>
            <a:r>
              <a:rPr lang="en-US" sz="1600" dirty="0" smtClean="0">
                <a:hlinkClick r:id="rId4"/>
              </a:rPr>
              <a:t> </a:t>
            </a:r>
            <a:endParaRPr lang="ru-RU" sz="1600" dirty="0">
              <a:solidFill>
                <a:schemeClr val="dk1"/>
              </a:solidFill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571480"/>
            <a:ext cx="81439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Trebuchet MS" pitchFamily="34" charset="0"/>
              </a:rPr>
              <a:t>Дополнительную информацию о ресурсах и другой литературе о личности и работах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sym typeface="Oswald" charset="-52"/>
              </a:rPr>
              <a:t>Джона </a:t>
            </a:r>
            <a:r>
              <a:rPr lang="ru-RU" sz="28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sym typeface="Oswald" charset="-52"/>
              </a:rPr>
              <a:t>Кейнса</a:t>
            </a:r>
            <a:endParaRPr lang="ru-RU" sz="28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sym typeface="Oswald" charset="-52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Ebrima" pitchFamily="2" charset="0"/>
                <a:cs typeface="Arial" pitchFamily="34" charset="0"/>
                <a:sym typeface="Trebuchet MS" pitchFamily="34" charset="0"/>
              </a:rPr>
              <a:t>можно получить в ЭБС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Ebrima" pitchFamily="2" charset="0"/>
                <a:cs typeface="Arial" pitchFamily="34" charset="0"/>
                <a:sym typeface="Trebuchet MS" pitchFamily="34" charset="0"/>
              </a:rPr>
              <a:t> </a:t>
            </a:r>
            <a:endParaRPr lang="ru-RU" sz="2000" dirty="0">
              <a:solidFill>
                <a:schemeClr val="bg1"/>
              </a:solidFill>
              <a:latin typeface="Arial" pitchFamily="34" charset="0"/>
              <a:ea typeface="Ebrima" pitchFamily="2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2643182"/>
            <a:ext cx="2949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 err="1" smtClean="0">
                <a:solidFill>
                  <a:srgbClr val="1155CC"/>
                </a:solidFill>
                <a:hlinkClick r:id="rId2"/>
              </a:rPr>
              <a:t>www.biblioclub.ru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214686"/>
            <a:ext cx="857256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Trebuchet MS" pitchFamily="34" charset="0"/>
              </a:rPr>
              <a:t>и в электронном каталоге библиотеки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Trebuchet MS" pitchFamily="34" charset="0"/>
              </a:rPr>
              <a:t>ОмГУ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Trebuchet MS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Trebuchet MS" pitchFamily="34" charset="0"/>
              </a:rPr>
              <a:t>им. Ф.М. Достоевского 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4214818"/>
            <a:ext cx="5072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DA0053"/>
                </a:solidFill>
                <a:latin typeface="Calibri" pitchFamily="34" charset="0"/>
                <a:cs typeface="Calibri" pitchFamily="34" charset="0"/>
                <a:hlinkClick r:id="rId3"/>
              </a:rPr>
              <a:t>http://www.library.omsu.ru/</a:t>
            </a:r>
            <a:endParaRPr lang="en-US" sz="2800" b="1" dirty="0">
              <a:solidFill>
                <a:srgbClr val="DA005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8429684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50000"/>
              </a:lnSpc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Gr" pitchFamily="82" charset="-52"/>
                <a:ea typeface="Open Sans"/>
                <a:cs typeface="Open Sans"/>
                <a:sym typeface="Open Sans"/>
              </a:rPr>
              <a:t>    </a:t>
            </a:r>
            <a:r>
              <a:rPr lang="ru-RU" sz="32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Gr" pitchFamily="82" charset="-52"/>
                <a:ea typeface="Open Sans"/>
                <a:cs typeface="Open Sans"/>
                <a:sym typeface="Open Sans"/>
              </a:rPr>
              <a:t>Джон Мейнард Кейнс</a:t>
            </a: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Gr" pitchFamily="82" charset="-52"/>
                <a:ea typeface="Open Sans"/>
                <a:cs typeface="Open Sans"/>
                <a:sym typeface="Open Sans"/>
              </a:rPr>
              <a:t>  (1883—1946) </a:t>
            </a:r>
          </a:p>
          <a:p>
            <a:pPr lvl="0" indent="457200" algn="just">
              <a:lnSpc>
                <a:spcPct val="150000"/>
              </a:lnSpc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  <a:ea typeface="Open Sans"/>
              <a:cs typeface="Open Sans"/>
              <a:sym typeface="Open Sans"/>
            </a:endParaRPr>
          </a:p>
          <a:p>
            <a:pPr lvl="0" indent="457200" algn="just">
              <a:lnSpc>
                <a:spcPct val="150000"/>
              </a:lnSpc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  <a:ea typeface="Open Sans"/>
              <a:cs typeface="Open Sans"/>
              <a:sym typeface="Open Sans"/>
            </a:endParaRPr>
          </a:p>
          <a:p>
            <a:pPr lvl="0" indent="457200" algn="just">
              <a:lnSpc>
                <a:spcPct val="150000"/>
              </a:lnSpc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  <a:ea typeface="Open Sans"/>
              <a:cs typeface="Open Sans"/>
              <a:sym typeface="Open Sans"/>
            </a:endParaRPr>
          </a:p>
          <a:p>
            <a:pPr lvl="0" indent="457200" algn="just">
              <a:lnSpc>
                <a:spcPct val="150000"/>
              </a:lnSpc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  <a:ea typeface="Open Sans"/>
              <a:cs typeface="Open Sans"/>
              <a:sym typeface="Open Sans"/>
            </a:endParaRPr>
          </a:p>
          <a:p>
            <a:pPr lvl="0" indent="457200" algn="just">
              <a:lnSpc>
                <a:spcPct val="150000"/>
              </a:lnSpc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  <a:ea typeface="Open Sans"/>
              <a:cs typeface="Open Sans"/>
              <a:sym typeface="Open Sans"/>
            </a:endParaRPr>
          </a:p>
          <a:p>
            <a:pPr lvl="0" indent="457200" algn="just"/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20000"/>
              </a:lnSpc>
            </a:pP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Open Sans"/>
                <a:cs typeface="Times New Roman" pitchFamily="18" charset="0"/>
                <a:sym typeface="Open Sans"/>
              </a:rPr>
              <a:t>Крупнейший экономист XX века, родоначальник ведущего направления в современной экономической науке — кейнсианства. Главный труд Дж. М. </a:t>
            </a:r>
            <a:r>
              <a:rPr lang="ru-RU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Open Sans"/>
                <a:cs typeface="Times New Roman" pitchFamily="18" charset="0"/>
                <a:sym typeface="Open Sans"/>
              </a:rPr>
              <a:t>Кейнса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Open Sans"/>
                <a:cs typeface="Times New Roman" pitchFamily="18" charset="0"/>
                <a:sym typeface="Open Sans"/>
              </a:rPr>
              <a:t> «Общая теория занятости, процента и денег» был опубликован в 1936 г. Его появлению предшествовали «Трактат о денежной реформе» (1923) и «Трактат о деньгах» (1930), вместе с «Общей теорией» представляющие в совокупности основы концепции </a:t>
            </a:r>
            <a:r>
              <a:rPr lang="ru-RU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Open Sans"/>
                <a:cs typeface="Times New Roman" pitchFamily="18" charset="0"/>
                <a:sym typeface="Open Sans"/>
              </a:rPr>
              <a:t>Кейнса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Open Sans"/>
                <a:cs typeface="Times New Roman" pitchFamily="18" charset="0"/>
                <a:sym typeface="Open Sans"/>
              </a:rPr>
              <a:t>. В современной литературе историю экономической мысли XX в. иногда делят на период до </a:t>
            </a:r>
            <a:r>
              <a:rPr lang="ru-RU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Open Sans"/>
                <a:cs typeface="Times New Roman" pitchFamily="18" charset="0"/>
                <a:sym typeface="Open Sans"/>
              </a:rPr>
              <a:t>Кейнса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Open Sans"/>
                <a:cs typeface="Times New Roman" pitchFamily="18" charset="0"/>
                <a:sym typeface="Open Sans"/>
              </a:rPr>
              <a:t> и период после </a:t>
            </a:r>
            <a:r>
              <a:rPr lang="ru-RU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Open Sans"/>
                <a:cs typeface="Times New Roman" pitchFamily="18" charset="0"/>
                <a:sym typeface="Open Sans"/>
                <a:hlinkClick r:id="rId2"/>
              </a:rPr>
              <a:t>Кейнса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Open Sans"/>
                <a:cs typeface="Times New Roman" pitchFamily="18" charset="0"/>
                <a:sym typeface="Open Sans"/>
                <a:hlinkClick r:id="rId2"/>
              </a:rPr>
              <a:t>.</a:t>
            </a:r>
            <a:endParaRPr lang="ru-RU" sz="1600" b="1" dirty="0" smtClean="0">
              <a:solidFill>
                <a:schemeClr val="bg1">
                  <a:lumMod val="95000"/>
                  <a:lumOff val="5000"/>
                </a:schemeClr>
              </a:solidFill>
              <a:latin typeface="+mj-lt"/>
              <a:ea typeface="Open Sans"/>
              <a:cs typeface="Times New Roman" pitchFamily="18" charset="0"/>
              <a:sym typeface="Open Sans"/>
            </a:endParaRPr>
          </a:p>
        </p:txBody>
      </p:sp>
      <p:pic>
        <p:nvPicPr>
          <p:cNvPr id="5" name="Google Shape;71;p1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071670" y="1000108"/>
            <a:ext cx="5130364" cy="2971188"/>
          </a:xfrm>
          <a:prstGeom prst="rect">
            <a:avLst/>
          </a:prstGeom>
          <a:noFill/>
          <a:ln w="19050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24936" cy="611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ru-RU" dirty="0" smtClean="0">
                <a:solidFill>
                  <a:schemeClr val="bg1"/>
                </a:solidFill>
                <a:ea typeface="Open Sans"/>
                <a:cs typeface="Arial" pitchFamily="34" charset="0"/>
                <a:sym typeface="Open Sans"/>
              </a:rPr>
              <a:t>	Современная </a:t>
            </a:r>
            <a:r>
              <a:rPr lang="ru-RU" dirty="0">
                <a:solidFill>
                  <a:schemeClr val="bg1"/>
                </a:solidFill>
                <a:ea typeface="Open Sans"/>
                <a:cs typeface="Arial" pitchFamily="34" charset="0"/>
                <a:sym typeface="Open Sans"/>
              </a:rPr>
              <a:t>экономическая теория немыслима без того вклада, который внес </a:t>
            </a:r>
            <a:r>
              <a:rPr lang="ru-RU" dirty="0" err="1">
                <a:solidFill>
                  <a:schemeClr val="bg1"/>
                </a:solidFill>
                <a:ea typeface="Open Sans"/>
                <a:cs typeface="Arial" pitchFamily="34" charset="0"/>
                <a:sym typeface="Open Sans"/>
              </a:rPr>
              <a:t>Кейнс</a:t>
            </a:r>
            <a:r>
              <a:rPr lang="ru-RU" dirty="0">
                <a:solidFill>
                  <a:schemeClr val="bg1"/>
                </a:solidFill>
                <a:ea typeface="Open Sans"/>
                <a:cs typeface="Arial" pitchFamily="34" charset="0"/>
                <a:sym typeface="Open Sans"/>
              </a:rPr>
              <a:t>, и прежде всего без совершенно нового ее раздела - макроэкономики и теории макроэкономического регулирования. Даже самые ярые его критики не могут отрицать того факта, что без него иной была бы не только экономическая наука, но и экономика. Благодаря </a:t>
            </a:r>
            <a:r>
              <a:rPr lang="ru-RU" dirty="0" err="1">
                <a:solidFill>
                  <a:schemeClr val="bg1"/>
                </a:solidFill>
                <a:ea typeface="Open Sans"/>
                <a:cs typeface="Arial" pitchFamily="34" charset="0"/>
                <a:sym typeface="Open Sans"/>
              </a:rPr>
              <a:t>Кейнсу</a:t>
            </a:r>
            <a:r>
              <a:rPr lang="ru-RU" dirty="0">
                <a:solidFill>
                  <a:schemeClr val="bg1"/>
                </a:solidFill>
                <a:ea typeface="Open Sans"/>
                <a:cs typeface="Arial" pitchFamily="34" charset="0"/>
                <a:sym typeface="Open Sans"/>
              </a:rPr>
              <a:t> экономическая наука заняла исключительное место среди общественных наук как реально влияющая на экономическую действительность.</a:t>
            </a:r>
          </a:p>
          <a:p>
            <a:pPr lvl="0" indent="457200" algn="just">
              <a:lnSpc>
                <a:spcPct val="120000"/>
              </a:lnSpc>
            </a:pPr>
            <a:r>
              <a:rPr lang="ru-RU" dirty="0">
                <a:solidFill>
                  <a:schemeClr val="bg1"/>
                </a:solidFill>
                <a:ea typeface="Open Sans"/>
                <a:cs typeface="Arial" pitchFamily="34" charset="0"/>
                <a:sym typeface="Open Sans"/>
              </a:rPr>
              <a:t>Опубликованный в 1936 году главный труд Дж. </a:t>
            </a:r>
            <a:r>
              <a:rPr lang="ru-RU" dirty="0" err="1">
                <a:solidFill>
                  <a:schemeClr val="bg1"/>
                </a:solidFill>
                <a:ea typeface="Open Sans"/>
                <a:cs typeface="Arial" pitchFamily="34" charset="0"/>
                <a:sym typeface="Open Sans"/>
              </a:rPr>
              <a:t>Кейнса</a:t>
            </a:r>
            <a:r>
              <a:rPr lang="ru-RU" dirty="0">
                <a:solidFill>
                  <a:schemeClr val="bg1"/>
                </a:solidFill>
                <a:ea typeface="Open Sans"/>
                <a:cs typeface="Arial" pitchFamily="34" charset="0"/>
                <a:sym typeface="Open Sans"/>
              </a:rPr>
              <a:t> «Общая теория занятости, процента и денег» знаменовал собой революционный переворот в развитии экономической мысли. По сей день эта книга остается наиболее часто цитируемым произведением современной экономической литературы.</a:t>
            </a:r>
          </a:p>
          <a:p>
            <a:pPr lvl="0" indent="457200" algn="just">
              <a:lnSpc>
                <a:spcPct val="120000"/>
              </a:lnSpc>
            </a:pPr>
            <a:r>
              <a:rPr lang="ru-RU" dirty="0">
                <a:solidFill>
                  <a:schemeClr val="bg1"/>
                </a:solidFill>
                <a:ea typeface="Open Sans"/>
                <a:cs typeface="Arial" pitchFamily="34" charset="0"/>
                <a:sym typeface="Open Sans"/>
              </a:rPr>
              <a:t>Кроме того, Дж. М. </a:t>
            </a:r>
            <a:r>
              <a:rPr lang="ru-RU" dirty="0" err="1">
                <a:solidFill>
                  <a:schemeClr val="bg1"/>
                </a:solidFill>
                <a:ea typeface="Open Sans"/>
                <a:cs typeface="Arial" pitchFamily="34" charset="0"/>
                <a:sym typeface="Open Sans"/>
              </a:rPr>
              <a:t>Кейнс</a:t>
            </a:r>
            <a:r>
              <a:rPr lang="ru-RU" dirty="0">
                <a:solidFill>
                  <a:schemeClr val="bg1"/>
                </a:solidFill>
                <a:ea typeface="Open Sans"/>
                <a:cs typeface="Arial" pitchFamily="34" charset="0"/>
                <a:sym typeface="Open Sans"/>
              </a:rPr>
              <a:t> считается создателем системы государственного регулирования экономики.</a:t>
            </a:r>
          </a:p>
          <a:p>
            <a:pPr indent="457200" algn="just">
              <a:lnSpc>
                <a:spcPct val="120000"/>
              </a:lnSpc>
            </a:pPr>
            <a:r>
              <a:rPr lang="ru-RU" dirty="0">
                <a:solidFill>
                  <a:schemeClr val="bg1"/>
                </a:solidFill>
                <a:ea typeface="Open Sans"/>
                <a:cs typeface="Arial" pitchFamily="34" charset="0"/>
                <a:sym typeface="Open Sans"/>
              </a:rPr>
              <a:t>В истории экономической мысли XX века </a:t>
            </a:r>
            <a:r>
              <a:rPr lang="ru-RU" dirty="0">
                <a:solidFill>
                  <a:schemeClr val="bg1"/>
                </a:solidFill>
                <a:ea typeface="Open Sans"/>
                <a:cs typeface="Arial" pitchFamily="34" charset="0"/>
                <a:sym typeface="Open Sans"/>
                <a:hlinkClick r:id="rId2"/>
              </a:rPr>
              <a:t>Джону </a:t>
            </a:r>
            <a:r>
              <a:rPr lang="ru-RU" dirty="0" err="1">
                <a:solidFill>
                  <a:schemeClr val="bg1"/>
                </a:solidFill>
                <a:ea typeface="Open Sans"/>
                <a:cs typeface="Arial" pitchFamily="34" charset="0"/>
                <a:sym typeface="Open Sans"/>
                <a:hlinkClick r:id="rId2"/>
              </a:rPr>
              <a:t>Кейнсу</a:t>
            </a:r>
            <a:r>
              <a:rPr lang="ru-RU" dirty="0">
                <a:solidFill>
                  <a:schemeClr val="bg1"/>
                </a:solidFill>
                <a:ea typeface="Open Sans"/>
                <a:cs typeface="Arial" pitchFamily="34" charset="0"/>
                <a:sym typeface="Open Sans"/>
                <a:hlinkClick r:id="rId2"/>
              </a:rPr>
              <a:t> </a:t>
            </a:r>
            <a:r>
              <a:rPr lang="ru-RU" dirty="0">
                <a:solidFill>
                  <a:schemeClr val="bg1"/>
                </a:solidFill>
                <a:ea typeface="Open Sans"/>
                <a:cs typeface="Arial" pitchFamily="34" charset="0"/>
                <a:sym typeface="Open Sans"/>
              </a:rPr>
              <a:t>принадлежит особое место. Ни один экономист XX века не удостоился такого количества написанных о нем книг, как  </a:t>
            </a:r>
            <a:r>
              <a:rPr lang="ru-RU" sz="20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/>
                <a:cs typeface="Arial" pitchFamily="34" charset="0"/>
                <a:sym typeface="Open Sans"/>
              </a:rPr>
              <a:t>Джон </a:t>
            </a:r>
            <a:r>
              <a:rPr lang="ru-RU" sz="20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/>
                <a:cs typeface="Arial" pitchFamily="34" charset="0"/>
                <a:sym typeface="Open Sans"/>
              </a:rPr>
              <a:t>Мейнард</a:t>
            </a:r>
            <a:r>
              <a:rPr lang="ru-RU" sz="20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/>
                <a:cs typeface="Arial" pitchFamily="34" charset="0"/>
                <a:sym typeface="Open Sans"/>
              </a:rPr>
              <a:t> </a:t>
            </a:r>
            <a:r>
              <a:rPr lang="ru-RU" sz="20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/>
                <a:cs typeface="Arial" pitchFamily="34" charset="0"/>
                <a:sym typeface="Open Sans"/>
              </a:rPr>
              <a:t>Кейнс</a:t>
            </a:r>
            <a:r>
              <a:rPr lang="ru-RU" sz="20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/>
                <a:cs typeface="Arial" pitchFamily="34" charset="0"/>
                <a:sym typeface="Open Sans"/>
              </a:rPr>
              <a:t> </a:t>
            </a:r>
            <a:r>
              <a:rPr lang="ru-RU" dirty="0">
                <a:solidFill>
                  <a:schemeClr val="bg1"/>
                </a:solidFill>
                <a:ea typeface="Open Sans"/>
                <a:cs typeface="Arial" pitchFamily="34" charset="0"/>
                <a:sym typeface="Open Sans"/>
              </a:rPr>
              <a:t>- выдающийся английский экономист, ученик А. Маршалла, родоначальник ведущего направления в современной экономической науке - кейнсианства. </a:t>
            </a:r>
          </a:p>
        </p:txBody>
      </p:sp>
    </p:spTree>
    <p:extLst>
      <p:ext uri="{BB962C8B-B14F-4D97-AF65-F5344CB8AC3E}">
        <p14:creationId xmlns:p14="http://schemas.microsoft.com/office/powerpoint/2010/main" xmlns="" val="223177344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8;p17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214282" y="1785926"/>
            <a:ext cx="1429200" cy="203835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Кейнс, Д. М.</a:t>
            </a:r>
            <a:r>
              <a:rPr lang="ru-RU" sz="1600" b="1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Общая теория занятости, процента и денег / Д. М. Кейнс. – Москва : </a:t>
            </a:r>
            <a:r>
              <a:rPr lang="ru-RU" sz="1600" dirty="0" err="1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Директ-Медиа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, 2014. – 405 с. – URL:</a:t>
            </a:r>
            <a:r>
              <a:rPr lang="ru-RU" sz="1600" dirty="0" smtClean="0">
                <a:uFill>
                  <a:noFill/>
                </a:uFill>
                <a:latin typeface="Arial" pitchFamily="34" charset="0"/>
                <a:ea typeface="Open Sans"/>
                <a:cs typeface="Arial" pitchFamily="34" charset="0"/>
                <a:sym typeface="Open Sans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ru-RU" sz="1600" b="1" u="sng" dirty="0" smtClean="0">
                <a:latin typeface="Arial" pitchFamily="34" charset="0"/>
                <a:ea typeface="Open Sans"/>
                <a:cs typeface="Arial" pitchFamily="34" charset="0"/>
                <a:sym typeface="Open Sans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https://biblioclub.ru/index.php?page=book&amp;id=26818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 (дата обращения: 24.06.2021). – Режим доступа: Университетская библиотека </a:t>
            </a:r>
            <a:r>
              <a:rPr lang="ru-RU" sz="1600" dirty="0" err="1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онлайн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: электронно-библиотечная система. - ISBN 978-5-4460-9467-7. – Текст : электронный.</a:t>
            </a:r>
            <a:endParaRPr lang="ru-RU" sz="1600" dirty="0"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1588275"/>
            <a:ext cx="7143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В феврале 1936 г. Джон Мейнард Кейнс публикует свой основной труд - «Общую теорию занятости, процента и денег», в которой вводит понятие мультипликатора накопления (мультипликатора </a:t>
            </a:r>
            <a:r>
              <a:rPr lang="ru-RU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Кейнса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), а также формулирует свой «основной психологический закон». После этого труда за автором утверждается статус лидера в экономической науке и экономической политике своего времени.</a:t>
            </a:r>
          </a:p>
          <a:p>
            <a:pPr lvl="0" indent="457200" algn="just">
              <a:buClr>
                <a:schemeClr val="dk1"/>
              </a:buClr>
              <a:buSzPts val="1100"/>
            </a:pPr>
            <a:r>
              <a:rPr lang="ru-RU" sz="1400" b="1" i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« Я назвал эту книгу «Общая теория занятости, процента и денег», акцентируя внимание на определении «общая». Книга озаглавлена так для того, чтобы мои аргументы и выводы противопоставить аргументам и выводам классической теории, на которой я воспитывался и которая — как и 100 лет назад — господствует над практической и теоретической экономической мыслью правящих и академических кругов нашего поколения. Я приведу доказательства того, что постулаты классической теории применимы не к общему, а только к особому случаю, так как экономическая ситуация, которую она рассматривает, является лишь предельным случаем возможных состояний равновесия. Более того, характерные черты этого особого случая не совпадают с чертами экономического общества, в котором мы живем, и поэтому их проповедование сбивает с пути и ведет к роковым последствиям при попытке применить теорию в практической жизни».</a:t>
            </a:r>
            <a:endParaRPr lang="ru-RU" sz="1400" b="1" i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3284984"/>
            <a:ext cx="1429200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rgbClr val="C00000"/>
                </a:solidFill>
              </a:rPr>
              <a:t>Общая теория занятости, процента и денег</a:t>
            </a:r>
            <a:endParaRPr lang="ru-RU" sz="9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12;p21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285720" y="2428868"/>
            <a:ext cx="1428750" cy="2038350"/>
          </a:xfrm>
          <a:prstGeom prst="rect">
            <a:avLst/>
          </a:prstGeom>
          <a:noFill/>
          <a:ln w="19050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8429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Де Фрей, М.</a:t>
            </a: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История макроэкономики: от </a:t>
            </a:r>
            <a:r>
              <a:rPr lang="ru-RU" sz="1600" dirty="0" err="1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Кейнса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 к </a:t>
            </a:r>
            <a:r>
              <a:rPr lang="ru-RU" sz="1600" dirty="0" err="1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Лукасу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 и до современности / М. Де Фрей ; </a:t>
            </a:r>
            <a:r>
              <a:rPr lang="ru-RU" sz="1600" dirty="0" err="1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науч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. ред. А. А. Белых ; пер. с англ. А. В. Белых ; Российская академия народного хозяйства и государственной службы при Президенте Российской Федерации. – Москва : Дело, 2019. – 576 с. : схем., табл., ил. –  </a:t>
            </a:r>
            <a:r>
              <a:rPr lang="ru-RU" sz="1600" dirty="0" err="1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Библиогр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.: с. 509-538. - (Академическая книга). –  URL:</a:t>
            </a:r>
            <a:r>
              <a:rPr lang="ru-RU" sz="1600" dirty="0" smtClean="0">
                <a:uFill>
                  <a:noFill/>
                </a:uFill>
                <a:latin typeface="Arial" pitchFamily="34" charset="0"/>
                <a:ea typeface="Open Sans"/>
                <a:cs typeface="Arial" pitchFamily="34" charset="0"/>
                <a:sym typeface="Open Sans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ru-RU" sz="1600" b="1" u="sng" dirty="0" smtClean="0">
                <a:latin typeface="Arial" pitchFamily="34" charset="0"/>
                <a:ea typeface="Open Sans"/>
                <a:cs typeface="Arial" pitchFamily="34" charset="0"/>
                <a:sym typeface="Open Sans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https://biblioclub.ru/index.php?page=book&amp;id=612515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 (дата обращения: 24.06.2021). – Режим доступа: Университетская библиотека </a:t>
            </a:r>
            <a:r>
              <a:rPr lang="ru-RU" sz="1600" dirty="0" err="1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онлайн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: электронно-библиотечная система. – ISBN 978-5-7749-1423-4. – Текст : электронный.</a:t>
            </a:r>
            <a:endParaRPr lang="ru-RU" sz="1600" dirty="0"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2357430"/>
            <a:ext cx="707236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10000"/>
              </a:lnSpc>
            </a:pPr>
            <a:r>
              <a:rPr lang="ru-RU" sz="1400" i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« Чтобы знать, кто мы, мы должны знать, откуда мы родом ». 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(Мишель Де Фрей)</a:t>
            </a:r>
          </a:p>
          <a:p>
            <a:pPr lvl="0" indent="457200" algn="just">
              <a:lnSpc>
                <a:spcPct val="110000"/>
              </a:lnSpc>
              <a:buClr>
                <a:schemeClr val="dk1"/>
              </a:buClr>
              <a:buSzPts val="1100"/>
            </a:pP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Цель книги - проследить развитие современной макроэкономической теории с момента ее зарождения до настоящего времени. Такая задача вполне оправдана, поскольку современная макроэкономическая наука, ведущая свое происхождение от работы Джона </a:t>
            </a:r>
            <a:r>
              <a:rPr lang="ru-RU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Мейнарда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Кейнса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«Общая теория занятости, процента и денег» (</a:t>
            </a:r>
            <a:r>
              <a:rPr lang="ru-RU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Keynes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1936), существует достаточно долго для того, чтобы оценить, что происходило в этой области за последние семьдесят лет. </a:t>
            </a:r>
          </a:p>
          <a:p>
            <a:pPr lvl="0" indent="457200" algn="just">
              <a:lnSpc>
                <a:spcPct val="110000"/>
              </a:lnSpc>
            </a:pPr>
            <a:r>
              <a:rPr lang="ru-RU" sz="1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рослеживается история макроэкономической науки начиная с работы Дж. М. </a:t>
            </a:r>
            <a:r>
              <a:rPr lang="ru-RU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Кейнса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«Общая теория занятости, процента и денег» до сегодняшнего дня. Основное внимание сфокусировано на противопоставлении эры </a:t>
            </a:r>
            <a:r>
              <a:rPr lang="ru-RU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Кейнса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и эры </a:t>
            </a:r>
            <a:r>
              <a:rPr lang="ru-RU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Лукаса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(периода моделей динамического стохастического общего равновесия), в каждой из которых господствовали различные методологические стандарты. </a:t>
            </a:r>
          </a:p>
          <a:p>
            <a:pPr lvl="0" indent="457200" algn="just">
              <a:lnSpc>
                <a:spcPct val="110000"/>
              </a:lnSpc>
              <a:buClr>
                <a:schemeClr val="dk1"/>
              </a:buClr>
              <a:buSzPts val="1100"/>
            </a:pP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Книга написана живым языком и рекомендуется для использования в качестве учебного пособия.</a:t>
            </a:r>
            <a:endParaRPr lang="ru-RU" sz="14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068960"/>
            <a:ext cx="1318934" cy="648072"/>
          </a:xfrm>
          <a:prstGeom prst="rect">
            <a:avLst/>
          </a:prstGeom>
          <a:solidFill>
            <a:srgbClr val="E0BA30"/>
          </a:solidFill>
          <a:ln>
            <a:solidFill>
              <a:srgbClr val="E0B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rgbClr val="C00000"/>
                </a:solidFill>
              </a:rPr>
              <a:t>Мишель де Фрей</a:t>
            </a:r>
          </a:p>
          <a:p>
            <a:pPr algn="ctr"/>
            <a:r>
              <a:rPr lang="ru-RU" sz="900" dirty="0" smtClean="0"/>
              <a:t>История макроэкономики: от </a:t>
            </a:r>
            <a:r>
              <a:rPr lang="ru-RU" sz="900" dirty="0" err="1" smtClean="0"/>
              <a:t>Кейнса</a:t>
            </a:r>
            <a:r>
              <a:rPr lang="ru-RU" sz="900" dirty="0" smtClean="0"/>
              <a:t> к Лукасу и до современности</a:t>
            </a:r>
            <a:endParaRPr lang="ru-RU" sz="9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25;p2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365237" y="1772816"/>
            <a:ext cx="1428750" cy="203835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214290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1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Ивасенко</a:t>
            </a:r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, А. Г.</a:t>
            </a: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Финансы: 100 экзаменационных ответов / А. Г. </a:t>
            </a:r>
            <a:r>
              <a:rPr lang="ru-RU" sz="1600" dirty="0" err="1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Ивасенко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, В. Д. Михалев, Я. И. Никонова. – 3-е изд., стер. – Москва : ФЛИНТА, 2017. – 281 с. – URL:</a:t>
            </a:r>
            <a:r>
              <a:rPr lang="ru-RU" sz="1600" dirty="0" smtClean="0">
                <a:uFill>
                  <a:noFill/>
                </a:uFill>
                <a:latin typeface="Arial" pitchFamily="34" charset="0"/>
                <a:ea typeface="Open Sans"/>
                <a:cs typeface="Arial" pitchFamily="34" charset="0"/>
                <a:sym typeface="Open Sans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ru-RU" sz="1600" b="1" u="sng" dirty="0" smtClean="0">
                <a:latin typeface="Arial" pitchFamily="34" charset="0"/>
                <a:ea typeface="Open Sans"/>
                <a:cs typeface="Arial" pitchFamily="34" charset="0"/>
                <a:sym typeface="Open Sans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https://biblioclub.ru/index.php?page=book&amp;id=103527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 (дата обращения: 24.06.2021). – Режим доступа: Университетская библиотека </a:t>
            </a:r>
            <a:r>
              <a:rPr lang="ru-RU" sz="1600" dirty="0" err="1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онлайн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: электронно-библиотечная система. – ISBN 978-5-9765-1291-7. – Текст : электронный.</a:t>
            </a:r>
            <a:endParaRPr lang="ru-RU" sz="1600" dirty="0"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1595021"/>
            <a:ext cx="6858032" cy="4576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10000"/>
              </a:lnSpc>
            </a:pP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В учебном пособии очень лаконично и доступно изложены основные разделы типового учебного курса «Финансы». В сжатом, четко структурированном виде последовательно рассматриваются общая теория финансов, принципы организации финансов экономических субъектов в разных сферах деятельности, государственные и муниципальные финансы, внебюджетные фонды. Особенность книги – максимальная конспективность и конкретность изложения учебного материала в виде ответов на экзаменационные вопросы. </a:t>
            </a:r>
          </a:p>
          <a:p>
            <a:pPr lvl="0" indent="457200" algn="just">
              <a:lnSpc>
                <a:spcPct val="110000"/>
              </a:lnSpc>
            </a:pP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Рассматривается </a:t>
            </a:r>
            <a:r>
              <a:rPr lang="ru-RU" sz="1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Финансовая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концепция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Дж. М. </a:t>
            </a:r>
            <a:r>
              <a:rPr lang="ru-RU" sz="1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Кейнса</a:t>
            </a:r>
            <a:r>
              <a:rPr lang="ru-RU" sz="1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которая исходит из следующих основных положений: </a:t>
            </a:r>
          </a:p>
          <a:p>
            <a:pPr lvl="0" indent="4572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Все важнейшие проблемы расширенного воспроизводства следует решать не с позиций изучения предложения ресурсов, как это делали его предшественники, а с позиций спроса, обеспечивающего реализацию ресурсов. </a:t>
            </a:r>
          </a:p>
          <a:p>
            <a:pPr lvl="0" indent="4572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Капиталистическая экономика не может полностью </a:t>
            </a:r>
            <a:r>
              <a:rPr lang="ru-RU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саморегулироваться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  Государственное регулирование должно существенно дополнить механизм автоматического регулирования экономики с помощью цен. </a:t>
            </a:r>
          </a:p>
          <a:p>
            <a:pPr lvl="0" indent="4572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Экономические кризисы перепроизводства выступают на поверхности явлений как недостаток спроса, поэтому проблему равновесия в экономике следует решать с точки зрения спроса.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71472" y="1916832"/>
            <a:ext cx="1048200" cy="28803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</a:rPr>
              <a:t>А.Г. Ивасенко</a:t>
            </a:r>
            <a:endParaRPr lang="ru-RU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54;p28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285720" y="1928802"/>
            <a:ext cx="1428750" cy="203835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1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Литвинцева</a:t>
            </a:r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, Г. П.</a:t>
            </a: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История и методология экономической науки: учебник  / Г. П. </a:t>
            </a:r>
            <a:r>
              <a:rPr lang="ru-RU" sz="1600" dirty="0" err="1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Литвинцева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; Новосибирский государственный технический университет. – Новосибирск : 2017. – 240 с. : ил., табл., граф. – </a:t>
            </a:r>
            <a:r>
              <a:rPr lang="ru-RU" sz="1600" dirty="0" err="1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Библиогр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.: с. 194-204. (Учебники НГТУ). – URL:</a:t>
            </a:r>
            <a:r>
              <a:rPr lang="ru-RU" sz="1600" dirty="0" smtClean="0">
                <a:uFill>
                  <a:noFill/>
                </a:uFill>
                <a:latin typeface="Arial" pitchFamily="34" charset="0"/>
                <a:ea typeface="Open Sans"/>
                <a:cs typeface="Arial" pitchFamily="34" charset="0"/>
                <a:sym typeface="Open Sans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ru-RU" sz="1600" b="1" u="sng" dirty="0" smtClean="0">
                <a:latin typeface="Arial" pitchFamily="34" charset="0"/>
                <a:ea typeface="Open Sans"/>
                <a:cs typeface="Arial" pitchFamily="34" charset="0"/>
                <a:sym typeface="Open Sans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https://biblioclub.ru/index.php?page=book&amp;id=576414</a:t>
            </a:r>
            <a:r>
              <a:rPr lang="ru-RU" sz="1600" b="1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(дата обращения: 24.06.2021). – Режим доступа: Университетская библиотека </a:t>
            </a:r>
            <a:r>
              <a:rPr lang="ru-RU" sz="1600" dirty="0" err="1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онлайн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: электронно-библиотечная система. – ISBN 978-5-7782-3234-1. – Текст : электронный.</a:t>
            </a:r>
            <a:endParaRPr lang="ru-RU" sz="1600" dirty="0"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1785926"/>
            <a:ext cx="7000924" cy="4512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14000"/>
              </a:lnSpc>
              <a:buClr>
                <a:schemeClr val="dk1"/>
              </a:buClr>
              <a:buSzPts val="1100"/>
            </a:pP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В учебнике системно рассмотрены предметные области и методологические особенности донаучной стадии развития экономических идей и основных  направлений экономической науки. Представлен учебный материал, необходимый для аудиторной работы и самостоятельного изучения дисциплины «История и методология экономической науки» в соответствии с </a:t>
            </a:r>
            <a:r>
              <a:rPr lang="ru-RU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компетентностной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моделью подготовки магистрантов и аспирантов.</a:t>
            </a:r>
          </a:p>
          <a:p>
            <a:pPr lvl="0" algn="just">
              <a:lnSpc>
                <a:spcPct val="114000"/>
              </a:lnSpc>
              <a:buClr>
                <a:schemeClr val="dk1"/>
              </a:buClr>
              <a:buSzPts val="1100"/>
            </a:pP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	В связи заявленной темы наибольший интерес представляет глава 7 -  </a:t>
            </a:r>
            <a:r>
              <a:rPr lang="ru-RU" sz="1400" b="1" i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Кейнсианское</a:t>
            </a:r>
            <a:r>
              <a:rPr lang="ru-RU" sz="1400" b="1" i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направление в экономической науке, его эволюция и методологические особенности. 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Она состоит из следующих частей:</a:t>
            </a:r>
            <a:endParaRPr lang="ru-RU" sz="1400" u="sng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298450" algn="just">
              <a:lnSpc>
                <a:spcPct val="114000"/>
              </a:lnSpc>
              <a:buClr>
                <a:schemeClr val="dk1"/>
              </a:buClr>
              <a:buSzPts val="1100"/>
              <a:buChar char="●"/>
            </a:pP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7.1. Макроэкономическая теория Дж.М. </a:t>
            </a:r>
            <a:r>
              <a:rPr lang="ru-RU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Кейнса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и ее методологические особенности</a:t>
            </a:r>
            <a:endParaRPr lang="ru-RU" sz="1400" u="sng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298450" algn="just">
              <a:lnSpc>
                <a:spcPct val="114000"/>
              </a:lnSpc>
              <a:buClr>
                <a:schemeClr val="dk1"/>
              </a:buClr>
              <a:buSzPts val="1100"/>
              <a:buChar char="●"/>
            </a:pP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7.2. Традиционное кейнсианство и кейнсианско-неоклассический синтез</a:t>
            </a:r>
            <a:endParaRPr lang="ru-RU" sz="1400" u="sng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298450" algn="just">
              <a:lnSpc>
                <a:spcPct val="114000"/>
              </a:lnSpc>
              <a:buClr>
                <a:schemeClr val="dk1"/>
              </a:buClr>
              <a:buSzPts val="1100"/>
              <a:buChar char="●"/>
            </a:pP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7.3. </a:t>
            </a:r>
            <a:r>
              <a:rPr lang="ru-RU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Посткейнсианство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(монетарное кейнсианство)</a:t>
            </a:r>
            <a:endParaRPr lang="ru-RU" sz="1400" u="sng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298450" algn="just">
              <a:lnSpc>
                <a:spcPct val="114000"/>
              </a:lnSpc>
              <a:buClr>
                <a:schemeClr val="dk1"/>
              </a:buClr>
              <a:buSzPts val="1100"/>
              <a:buChar char="●"/>
            </a:pP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7.4. Новое кейнсианство: предметные и методологические особенности</a:t>
            </a:r>
            <a:endParaRPr lang="ru-RU" sz="1400" u="sng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298450" algn="just">
              <a:lnSpc>
                <a:spcPct val="114000"/>
              </a:lnSpc>
              <a:buClr>
                <a:schemeClr val="dk1"/>
              </a:buClr>
              <a:buSzPts val="1100"/>
              <a:buChar char="●"/>
            </a:pP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Вопросы для самоконтроля к главе 7.</a:t>
            </a:r>
          </a:p>
          <a:p>
            <a:pPr lvl="0" indent="457200" algn="just">
              <a:lnSpc>
                <a:spcPct val="114000"/>
              </a:lnSpc>
              <a:buClr>
                <a:schemeClr val="dk1"/>
              </a:buClr>
              <a:buSzPts val="1100"/>
            </a:pP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Предназначается для магистрантов и аспирантов, а также для всех, кто интересуется развитием экономической теории. 						</a:t>
            </a:r>
            <a:endParaRPr lang="ru-RU" sz="14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1;p29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285720" y="1928802"/>
            <a:ext cx="1429200" cy="200560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Мареев, С. Н. 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История экономических учений: учебное издание / С. Н. Мареев ; Московская международная высшая школа бизнеса «МИРБИС» (Институт). – Москва : МИРБИС : Перо, 2016. – Часть 2. – 158 с. – URL:</a:t>
            </a:r>
            <a:r>
              <a:rPr lang="ru-RU" sz="1600" b="1" dirty="0" smtClean="0">
                <a:uFill>
                  <a:noFill/>
                </a:uFill>
                <a:latin typeface="Arial" pitchFamily="34" charset="0"/>
                <a:ea typeface="Open Sans"/>
                <a:cs typeface="Arial" pitchFamily="34" charset="0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sz="1600" b="1" u="sng" dirty="0" smtClean="0">
                <a:latin typeface="Arial" pitchFamily="34" charset="0"/>
                <a:ea typeface="Open Sans"/>
                <a:cs typeface="Arial" pitchFamily="34" charset="0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val="tx"/>
                    </a:ext>
                  </a:extLst>
                </a:hlinkClick>
              </a:rPr>
              <a:t>https://biblioclub.ru/index.php?page=book&amp;id=445882</a:t>
            </a:r>
            <a:r>
              <a:rPr lang="ru-RU" sz="1600" b="1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(дата обращения: 24.06.2021). – Режим доступа: Университетская библиотека </a:t>
            </a:r>
            <a:r>
              <a:rPr lang="ru-RU" sz="1600" dirty="0" err="1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онлайн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: электронно-библиотечная система. – ISBN 978-5-906862-80-8. – Текст : электронный.</a:t>
            </a:r>
            <a:endParaRPr lang="ru-RU" sz="1600" dirty="0"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785926"/>
            <a:ext cx="6929486" cy="4416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12000"/>
              </a:lnSpc>
            </a:pP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Настоящее издание представляет собой вторую часть учебного пособия по истории экономических учений. Оно охватывает собой экономические учения XIX и XX веков, от политической экономии до </a:t>
            </a:r>
            <a:r>
              <a:rPr lang="ru-RU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неолиберальных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направлений второй половины XX века. </a:t>
            </a:r>
          </a:p>
          <a:p>
            <a:pPr lvl="0" indent="457200" algn="just">
              <a:lnSpc>
                <a:spcPct val="112000"/>
              </a:lnSpc>
            </a:pP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Учение английского экономиста</a:t>
            </a:r>
            <a:r>
              <a:rPr lang="ru-RU" sz="1400" b="1" i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Джона </a:t>
            </a:r>
            <a:r>
              <a:rPr lang="ru-RU" sz="1400" b="1" i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Мейнарда</a:t>
            </a:r>
            <a:r>
              <a:rPr lang="ru-RU" sz="1400" b="1" i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Кeйнса</a:t>
            </a:r>
            <a:r>
              <a:rPr lang="ru-RU" sz="1400" b="1" i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явилось своеобразной антитезой </a:t>
            </a:r>
            <a:r>
              <a:rPr lang="ru-RU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институционализму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Т. </a:t>
            </a:r>
            <a:r>
              <a:rPr lang="ru-RU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Веблена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: если у последнего речь шла по существу о социализации экономики, то Кейнс выступает за стабилизацию капиталистической экономики за счет определенной экономической политики государства. Это определенно проявляется в социальной философии </a:t>
            </a:r>
            <a:r>
              <a:rPr lang="ru-RU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Кейнса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о которой он пишет в приложении к своей основной работе «Общая теория занятости, процента и денег» под названием «Заключительные замечания о социальной философии, к которой может привести общая теория». Но здесь, как это часто и бывает, то, что выдается за вывод из теории, является по сути предпосылкой этой теории. Вот и социальная философия </a:t>
            </a:r>
            <a:r>
              <a:rPr lang="ru-RU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Кейнса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лежит в основе его экономической теории.</a:t>
            </a:r>
          </a:p>
          <a:p>
            <a:pPr lvl="0" indent="457200" algn="just">
              <a:lnSpc>
                <a:spcPct val="112000"/>
              </a:lnSpc>
              <a:buClr>
                <a:schemeClr val="dk1"/>
              </a:buClr>
              <a:buSzPts val="1100"/>
            </a:pP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В отличие от других изданий, предлагаемое учебное пособие содержит не только изложение отдельных экономических учений, но и их критический анализ.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996952"/>
            <a:ext cx="1102920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bg1"/>
                </a:solidFill>
              </a:rPr>
              <a:t>С.Н. Мареев</a:t>
            </a:r>
            <a:endParaRPr lang="ru-RU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66;p30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293229" y="1844824"/>
            <a:ext cx="1428750" cy="2038350"/>
          </a:xfrm>
          <a:prstGeom prst="rect">
            <a:avLst/>
          </a:prstGeom>
          <a:noFill/>
          <a:ln w="19050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Уайт, Л.</a:t>
            </a: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Борьба экономических идей: великие споры и эксперименты последнего столетия / Л. Уайт ; пер. с англ. М. Коробочкина. – Москва : Новое издательство, 2020. – 446 с. – URL:</a:t>
            </a:r>
            <a:r>
              <a:rPr lang="ru-RU" sz="1600" dirty="0" smtClean="0">
                <a:uFill>
                  <a:noFill/>
                </a:uFill>
                <a:latin typeface="Arial" pitchFamily="34" charset="0"/>
                <a:ea typeface="Open Sans"/>
                <a:cs typeface="Arial" pitchFamily="34" charset="0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sz="1600" b="1" u="sng" dirty="0" smtClean="0">
                <a:latin typeface="Arial" pitchFamily="34" charset="0"/>
                <a:ea typeface="Open Sans"/>
                <a:cs typeface="Arial" pitchFamily="34" charset="0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val="tx"/>
                    </a:ext>
                  </a:extLst>
                </a:hlinkClick>
              </a:rPr>
              <a:t>https://biblioclub.ru/index.php?page=book&amp;id=598851</a:t>
            </a:r>
            <a:r>
              <a:rPr lang="ru-RU" sz="1600" b="1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 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(дата обращения: 30.06.2021). – Режим доступа: Университетская библиотека </a:t>
            </a:r>
            <a:r>
              <a:rPr lang="ru-RU" sz="1600" dirty="0" err="1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онлайн</a:t>
            </a:r>
            <a:r>
              <a:rPr lang="ru-RU" sz="1600" dirty="0" smtClean="0">
                <a:latin typeface="Arial" pitchFamily="34" charset="0"/>
                <a:ea typeface="Open Sans"/>
                <a:cs typeface="Arial" pitchFamily="34" charset="0"/>
                <a:sym typeface="Open Sans"/>
              </a:rPr>
              <a:t>: электронно-библиотечная система. - ISBN 978-5-98379-240-1. – Текст : электронный.</a:t>
            </a:r>
            <a:endParaRPr lang="ru-RU" sz="1600" dirty="0">
              <a:latin typeface="Arial" pitchFamily="34" charset="0"/>
              <a:ea typeface="Open Sans"/>
              <a:cs typeface="Arial" pitchFamily="34" charset="0"/>
              <a:sym typeface="Open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643050"/>
            <a:ext cx="7072362" cy="4179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12000"/>
              </a:lnSpc>
            </a:pP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Историю XX века можно представить как историю масштабных экономических экспериментов — и как историю идей, которые легли в их основу. Именно это делает профессор Университета </a:t>
            </a:r>
            <a:r>
              <a:rPr lang="ru-RU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Лоуренс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Уайт, который разбирает в своей книге основные экономические теории последнего столетия и их влияние на государственную политику, а значит, и на нашу жизнь.</a:t>
            </a:r>
          </a:p>
          <a:p>
            <a:pPr lvl="0" indent="457200" algn="just">
              <a:lnSpc>
                <a:spcPct val="112000"/>
              </a:lnSpc>
            </a:pP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Глава 5. Великая депрессия и «Общая теория» </a:t>
            </a:r>
            <a:r>
              <a:rPr lang="ru-RU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Кейнса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indent="457200" algn="just">
              <a:lnSpc>
                <a:spcPct val="112000"/>
              </a:lnSpc>
              <a:buClr>
                <a:schemeClr val="dk1"/>
              </a:buClr>
              <a:buSzPts val="1100"/>
            </a:pP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Джон Мейнард Кейнс познакомился с  Бернардом Шоу в Кембридже, и после этого в течение нескольких десятков лет они переписывались. Шоу был не только знаменитым драматургом, но и экономистом-любителем. В январе 1935 года Кейнс писал ему: </a:t>
            </a:r>
            <a:r>
              <a:rPr lang="ru-RU" sz="1400" i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«Но чтобы понять мое умонастроение, вам следует знать, что я пишу книгу по экономической теории, которая, как я убежден, произведет настоящую революцию в том, как мир мыслит об экономических проблемах — не сразу, конечно, а в течение следующих лет десяти».</a:t>
            </a:r>
          </a:p>
          <a:p>
            <a:pPr lvl="0" indent="457200" algn="just">
              <a:lnSpc>
                <a:spcPct val="112000"/>
              </a:lnSpc>
              <a:buClr>
                <a:schemeClr val="dk1"/>
              </a:buClr>
              <a:buSzPts val="1100"/>
            </a:pP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Прогноз </a:t>
            </a:r>
            <a:r>
              <a:rPr lang="ru-RU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Кейнса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оказался на удивление точным. Кейнс считал своим долгом разобраться с актуальными вопросами. Еще в 1924 году он заявил, что времена теоретических экономических трактатов прошли и современный экономист должен стремиться к политической актуальности своих исследований.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564904"/>
            <a:ext cx="7200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276872"/>
            <a:ext cx="1224136" cy="936104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>
                <a:solidFill>
                  <a:schemeClr val="bg1"/>
                </a:solidFill>
              </a:rPr>
              <a:t>Лоуренс Уайт</a:t>
            </a:r>
          </a:p>
          <a:p>
            <a:r>
              <a:rPr lang="ru-RU" sz="800" dirty="0" smtClean="0">
                <a:solidFill>
                  <a:schemeClr val="tx2">
                    <a:lumMod val="25000"/>
                  </a:schemeClr>
                </a:solidFill>
              </a:rPr>
              <a:t>Борьба экономических идей: великие споры и эксперименты последнего столетия</a:t>
            </a:r>
            <a:endParaRPr lang="ru-RU" sz="8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</TotalTime>
  <Words>2465</Words>
  <Application>Microsoft Office PowerPoint</Application>
  <PresentationFormat>Экран (4:3)</PresentationFormat>
  <Paragraphs>99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Джон Мейнард Кейнс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Джон Мейнард Кейнс</dc:title>
  <dc:creator>User</dc:creator>
  <cp:lastModifiedBy>OO_user_1</cp:lastModifiedBy>
  <cp:revision>83</cp:revision>
  <dcterms:created xsi:type="dcterms:W3CDTF">2021-11-25T05:14:29Z</dcterms:created>
  <dcterms:modified xsi:type="dcterms:W3CDTF">2023-03-13T10:34:42Z</dcterms:modified>
</cp:coreProperties>
</file>